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8" r:id="rId3"/>
    <p:sldId id="279" r:id="rId4"/>
    <p:sldId id="285" r:id="rId5"/>
    <p:sldId id="286" r:id="rId6"/>
    <p:sldId id="287" r:id="rId7"/>
    <p:sldId id="289" r:id="rId8"/>
    <p:sldId id="288" r:id="rId9"/>
    <p:sldId id="290" r:id="rId10"/>
    <p:sldId id="298" r:id="rId11"/>
    <p:sldId id="291" r:id="rId12"/>
    <p:sldId id="292" r:id="rId13"/>
    <p:sldId id="293" r:id="rId14"/>
    <p:sldId id="294" r:id="rId15"/>
    <p:sldId id="296" r:id="rId16"/>
    <p:sldId id="300" r:id="rId17"/>
    <p:sldId id="301" r:id="rId18"/>
    <p:sldId id="302" r:id="rId19"/>
    <p:sldId id="295" r:id="rId20"/>
    <p:sldId id="276" r:id="rId21"/>
  </p:sldIdLst>
  <p:sldSz cx="9144000" cy="5143500" type="screen16x9"/>
  <p:notesSz cx="6858000" cy="9144000"/>
  <p:embeddedFontLst>
    <p:embeddedFont>
      <p:font typeface="NanumGothic" panose="020D0604000000000000" pitchFamily="34" charset="-127"/>
      <p:regular r:id="rId23"/>
      <p:bold r:id="rId24"/>
    </p:embeddedFont>
    <p:embeddedFont>
      <p:font typeface="NanumGothic ExtraBold" panose="020D0604000000000000" pitchFamily="34" charset="-127"/>
      <p:bold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2704"/>
  </p:normalViewPr>
  <p:slideViewPr>
    <p:cSldViewPr snapToGrid="0">
      <p:cViewPr varScale="1">
        <p:scale>
          <a:sx n="120" d="100"/>
          <a:sy n="120" d="100"/>
        </p:scale>
        <p:origin x="140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875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836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4505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7305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9495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8085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74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3746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234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네 이상</a:t>
            </a:r>
            <a:r>
              <a:rPr lang="en-US" altLang="ko-KR" dirty="0"/>
              <a:t>, </a:t>
            </a:r>
            <a:r>
              <a:rPr lang="ko-KR" altLang="en-US" dirty="0"/>
              <a:t>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9338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네 이상</a:t>
            </a:r>
            <a:r>
              <a:rPr lang="en-US" altLang="ko-KR" dirty="0"/>
              <a:t>, </a:t>
            </a:r>
            <a:r>
              <a:rPr lang="ko-KR" altLang="en-US" dirty="0"/>
              <a:t>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124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920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9682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562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256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9913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1043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1864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444588" y="2994577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-KR" dirty="0">
                <a:solidFill>
                  <a:srgbClr val="19264B"/>
                </a:solidFill>
              </a:rPr>
              <a:t>24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" altLang="en-US" sz="1100" dirty="0">
                <a:solidFill>
                  <a:srgbClr val="19264B"/>
                </a:solidFill>
              </a:rPr>
              <a:t>배병현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A4B7074-7AB8-A3BA-1BE1-5C81DEC731D3}"/>
              </a:ext>
            </a:extLst>
          </p:cNvPr>
          <p:cNvSpPr/>
          <p:nvPr/>
        </p:nvSpPr>
        <p:spPr>
          <a:xfrm>
            <a:off x="1181088" y="1789007"/>
            <a:ext cx="77092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sz="2000" b="1" dirty="0">
                <a:latin typeface="+mn-ea"/>
                <a:ea typeface="+mn-ea"/>
                <a:cs typeface="Times New Roman" panose="02020603050405020304" pitchFamily="18" charset="0"/>
              </a:rPr>
              <a:t>Discriminator for Docking structures using Targets </a:t>
            </a:r>
            <a:br>
              <a:rPr lang="en" altLang="ko-Kore-KR" sz="2000" b="1" dirty="0">
                <a:latin typeface="+mn-ea"/>
                <a:ea typeface="+mn-ea"/>
                <a:cs typeface="Times New Roman" panose="02020603050405020304" pitchFamily="18" charset="0"/>
              </a:rPr>
            </a:br>
            <a:r>
              <a:rPr lang="en" altLang="ko-Kore-KR" sz="2000" b="1" dirty="0">
                <a:latin typeface="+mn-ea"/>
                <a:ea typeface="+mn-ea"/>
                <a:cs typeface="Times New Roman" panose="02020603050405020304" pitchFamily="18" charset="0"/>
              </a:rPr>
              <a:t>predicted by </a:t>
            </a:r>
            <a:r>
              <a:rPr lang="en" altLang="ko-Kore-KR" sz="2000" b="1" dirty="0" err="1">
                <a:latin typeface="+mn-ea"/>
                <a:ea typeface="+mn-ea"/>
                <a:cs typeface="Times New Roman" panose="02020603050405020304" pitchFamily="18" charset="0"/>
              </a:rPr>
              <a:t>AlphaFold</a:t>
            </a:r>
            <a:endParaRPr lang="en" altLang="ko-Kore-KR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DA1EF729-0DC6-CC43-9F8E-6E173284AF32}"/>
              </a:ext>
            </a:extLst>
          </p:cNvPr>
          <p:cNvSpPr txBox="1"/>
          <p:nvPr/>
        </p:nvSpPr>
        <p:spPr>
          <a:xfrm>
            <a:off x="1212400" y="471374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1-1. Background</a:t>
            </a:r>
            <a:endParaRPr lang="en-US" altLang="ko-KR" sz="20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11AFF32-7314-5D44-A5FB-0DCF11A6272E}"/>
              </a:ext>
            </a:extLst>
          </p:cNvPr>
          <p:cNvGrpSpPr/>
          <p:nvPr/>
        </p:nvGrpSpPr>
        <p:grpSpPr>
          <a:xfrm>
            <a:off x="-12" y="-37950"/>
            <a:ext cx="1181112" cy="5219400"/>
            <a:chOff x="-12" y="-37950"/>
            <a:chExt cx="1181112" cy="5219400"/>
          </a:xfrm>
        </p:grpSpPr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050E4158-CD10-4B44-8772-5D970ABCD5D3}"/>
                </a:ext>
              </a:extLst>
            </p:cNvPr>
            <p:cNvSpPr/>
            <p:nvPr/>
          </p:nvSpPr>
          <p:spPr>
            <a:xfrm>
              <a:off x="0" y="-37950"/>
              <a:ext cx="1181100" cy="5219400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74;p15">
              <a:extLst>
                <a:ext uri="{FF2B5EF4-FFF2-40B4-BE49-F238E27FC236}">
                  <a16:creationId xmlns:a16="http://schemas.microsoft.com/office/drawing/2014/main" id="{D3C47A8A-B7B6-FF42-B82C-E538E74A541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928700" y="3071650"/>
              <a:ext cx="3038475" cy="1181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73;p15">
              <a:extLst>
                <a:ext uri="{FF2B5EF4-FFF2-40B4-BE49-F238E27FC236}">
                  <a16:creationId xmlns:a16="http://schemas.microsoft.com/office/drawing/2014/main" id="{02B27D43-3432-FC46-B694-19DF143AB2B4}"/>
                </a:ext>
              </a:extLst>
            </p:cNvPr>
            <p:cNvCxnSpPr/>
            <p:nvPr/>
          </p:nvCxnSpPr>
          <p:spPr>
            <a:xfrm>
              <a:off x="172875" y="-33453"/>
              <a:ext cx="0" cy="21870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FA03F-9335-5A22-65EA-4F01D7FB9F54}"/>
              </a:ext>
            </a:extLst>
          </p:cNvPr>
          <p:cNvSpPr/>
          <p:nvPr/>
        </p:nvSpPr>
        <p:spPr>
          <a:xfrm>
            <a:off x="6812280" y="10563"/>
            <a:ext cx="23317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sz="1000" dirty="0">
                <a:solidFill>
                  <a:schemeClr val="bg1">
                    <a:lumMod val="50000"/>
                  </a:schemeClr>
                </a:solidFill>
              </a:rPr>
              <a:t>1. Background &amp; Research objective</a:t>
            </a:r>
            <a:endParaRPr lang="ko-Kore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9889C26-FB78-3F6B-8376-E9859DABA01D}"/>
              </a:ext>
            </a:extLst>
          </p:cNvPr>
          <p:cNvCxnSpPr>
            <a:cxnSpLocks/>
          </p:cNvCxnSpPr>
          <p:nvPr/>
        </p:nvCxnSpPr>
        <p:spPr>
          <a:xfrm>
            <a:off x="1290224" y="963786"/>
            <a:ext cx="7766227" cy="0"/>
          </a:xfrm>
          <a:prstGeom prst="line">
            <a:avLst/>
          </a:prstGeom>
          <a:ln>
            <a:solidFill>
              <a:srgbClr val="1926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10E0F8-5F65-3739-DC7C-0B1CA9CCCED7}"/>
              </a:ext>
            </a:extLst>
          </p:cNvPr>
          <p:cNvSpPr/>
          <p:nvPr/>
        </p:nvSpPr>
        <p:spPr>
          <a:xfrm>
            <a:off x="1212400" y="963786"/>
            <a:ext cx="2274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b="1" dirty="0">
                <a:solidFill>
                  <a:schemeClr val="tx1"/>
                </a:solidFill>
              </a:rPr>
              <a:t>PDB (Protein Data Bank)</a:t>
            </a:r>
            <a:endParaRPr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EE9CF84B-B443-FF2A-9E85-2EA426D204C9}"/>
              </a:ext>
            </a:extLst>
          </p:cNvPr>
          <p:cNvSpPr txBox="1"/>
          <p:nvPr/>
        </p:nvSpPr>
        <p:spPr>
          <a:xfrm>
            <a:off x="1257173" y="1224328"/>
            <a:ext cx="541904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Database for the three-dimensional structural data of large biological molecules, such as proteins and nucleic acids.</a:t>
            </a:r>
            <a:endParaRPr lang="en-US" altLang="ko-KR" sz="13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4338" name="Picture 2" descr="RCSB PDB">
            <a:extLst>
              <a:ext uri="{FF2B5EF4-FFF2-40B4-BE49-F238E27FC236}">
                <a16:creationId xmlns:a16="http://schemas.microsoft.com/office/drawing/2014/main" id="{889B243D-E996-7236-376C-2E00D55FC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123" y="1004962"/>
            <a:ext cx="2225407" cy="61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F5EC7EE-BBCD-3725-E441-167FB8E66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796175"/>
            <a:ext cx="4437420" cy="3286044"/>
          </a:xfrm>
          <a:prstGeom prst="rect">
            <a:avLst/>
          </a:prstGeom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2E3CC2FC-9762-968E-1852-FEE64508C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173" y="2287968"/>
            <a:ext cx="2571745" cy="257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4D4329-D354-2194-06B6-535BF414EB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115" y="3269603"/>
            <a:ext cx="558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94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DA1EF729-0DC6-CC43-9F8E-6E173284AF32}"/>
              </a:ext>
            </a:extLst>
          </p:cNvPr>
          <p:cNvSpPr txBox="1"/>
          <p:nvPr/>
        </p:nvSpPr>
        <p:spPr>
          <a:xfrm>
            <a:off x="1212400" y="471374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1-2. Research Objective</a:t>
            </a:r>
            <a:endParaRPr lang="en-US" altLang="ko-KR" sz="20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11AFF32-7314-5D44-A5FB-0DCF11A6272E}"/>
              </a:ext>
            </a:extLst>
          </p:cNvPr>
          <p:cNvGrpSpPr/>
          <p:nvPr/>
        </p:nvGrpSpPr>
        <p:grpSpPr>
          <a:xfrm>
            <a:off x="-12" y="-37950"/>
            <a:ext cx="1181112" cy="5219400"/>
            <a:chOff x="-12" y="-37950"/>
            <a:chExt cx="1181112" cy="5219400"/>
          </a:xfrm>
        </p:grpSpPr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050E4158-CD10-4B44-8772-5D970ABCD5D3}"/>
                </a:ext>
              </a:extLst>
            </p:cNvPr>
            <p:cNvSpPr/>
            <p:nvPr/>
          </p:nvSpPr>
          <p:spPr>
            <a:xfrm>
              <a:off x="0" y="-37950"/>
              <a:ext cx="1181100" cy="5219400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74;p15">
              <a:extLst>
                <a:ext uri="{FF2B5EF4-FFF2-40B4-BE49-F238E27FC236}">
                  <a16:creationId xmlns:a16="http://schemas.microsoft.com/office/drawing/2014/main" id="{D3C47A8A-B7B6-FF42-B82C-E538E74A541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928700" y="3071650"/>
              <a:ext cx="3038475" cy="1181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73;p15">
              <a:extLst>
                <a:ext uri="{FF2B5EF4-FFF2-40B4-BE49-F238E27FC236}">
                  <a16:creationId xmlns:a16="http://schemas.microsoft.com/office/drawing/2014/main" id="{02B27D43-3432-FC46-B694-19DF143AB2B4}"/>
                </a:ext>
              </a:extLst>
            </p:cNvPr>
            <p:cNvCxnSpPr/>
            <p:nvPr/>
          </p:nvCxnSpPr>
          <p:spPr>
            <a:xfrm>
              <a:off x="172875" y="-33453"/>
              <a:ext cx="0" cy="21870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FA03F-9335-5A22-65EA-4F01D7FB9F54}"/>
              </a:ext>
            </a:extLst>
          </p:cNvPr>
          <p:cNvSpPr/>
          <p:nvPr/>
        </p:nvSpPr>
        <p:spPr>
          <a:xfrm>
            <a:off x="6812280" y="10563"/>
            <a:ext cx="23317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sz="1000" dirty="0">
                <a:solidFill>
                  <a:schemeClr val="bg1">
                    <a:lumMod val="50000"/>
                  </a:schemeClr>
                </a:solidFill>
              </a:rPr>
              <a:t>1. Background &amp; Research objective</a:t>
            </a:r>
            <a:endParaRPr lang="ko-Kore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9889C26-FB78-3F6B-8376-E9859DABA01D}"/>
              </a:ext>
            </a:extLst>
          </p:cNvPr>
          <p:cNvCxnSpPr>
            <a:cxnSpLocks/>
          </p:cNvCxnSpPr>
          <p:nvPr/>
        </p:nvCxnSpPr>
        <p:spPr>
          <a:xfrm>
            <a:off x="1290224" y="963786"/>
            <a:ext cx="7766227" cy="0"/>
          </a:xfrm>
          <a:prstGeom prst="line">
            <a:avLst/>
          </a:prstGeom>
          <a:ln>
            <a:solidFill>
              <a:srgbClr val="1926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EE9CF84B-B443-FF2A-9E85-2EA426D204C9}"/>
              </a:ext>
            </a:extLst>
          </p:cNvPr>
          <p:cNvSpPr txBox="1"/>
          <p:nvPr/>
        </p:nvSpPr>
        <p:spPr>
          <a:xfrm>
            <a:off x="1257173" y="942821"/>
            <a:ext cx="7799278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 the absence of experimental protein structures (X-ray crystallography), Structures predicted by AI (</a:t>
            </a:r>
            <a:r>
              <a:rPr lang="en-US" altLang="ko-KR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AlphaFold</a:t>
            </a: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 can be used.</a:t>
            </a:r>
            <a:endParaRPr lang="en-US" altLang="ko-KR" sz="13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9C81C3-0CA1-D089-B40A-D9E5DCD8397F}"/>
              </a:ext>
            </a:extLst>
          </p:cNvPr>
          <p:cNvSpPr/>
          <p:nvPr/>
        </p:nvSpPr>
        <p:spPr>
          <a:xfrm>
            <a:off x="1344722" y="4902105"/>
            <a:ext cx="77992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altLang="ko-Kore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Zhang, </a:t>
            </a:r>
            <a:r>
              <a:rPr lang="en" altLang="ko-Kore-KR" sz="900" dirty="0" err="1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Wenyi</a:t>
            </a:r>
            <a:r>
              <a:rPr lang="en" altLang="ko-Kore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, et al. "</a:t>
            </a:r>
            <a:r>
              <a:rPr lang="en" altLang="ko-Kore-KR" sz="900" dirty="0" err="1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EDock</a:t>
            </a:r>
            <a:r>
              <a:rPr lang="en" altLang="ko-Kore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: blind protein–ligand docking by replica-exchange monte </a:t>
            </a:r>
            <a:r>
              <a:rPr lang="en" altLang="ko-Kore-KR" sz="900" dirty="0" err="1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carlo</a:t>
            </a:r>
            <a:r>
              <a:rPr lang="en" altLang="ko-Kore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simulation." Journal of cheminformatics 12.1 (2020): 1-17.</a:t>
            </a:r>
            <a:endParaRPr lang="en" altLang="ko-Kore-KR" sz="900" dirty="0">
              <a:solidFill>
                <a:schemeClr val="bg1">
                  <a:lumMod val="65000"/>
                </a:schemeClr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E32309-C581-E71D-A951-1CB0F068D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210" y="1563617"/>
            <a:ext cx="7626799" cy="164228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E504A5-F7EF-9F45-56FC-183D0A654396}"/>
              </a:ext>
            </a:extLst>
          </p:cNvPr>
          <p:cNvSpPr/>
          <p:nvPr/>
        </p:nvSpPr>
        <p:spPr>
          <a:xfrm>
            <a:off x="1290224" y="3223751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800" b="1" dirty="0"/>
              <a:t>Object</a:t>
            </a:r>
            <a:endParaRPr lang="ko-Kore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F623D0-EA66-E130-F438-BBFF15D2D9D7}"/>
              </a:ext>
            </a:extLst>
          </p:cNvPr>
          <p:cNvSpPr/>
          <p:nvPr/>
        </p:nvSpPr>
        <p:spPr>
          <a:xfrm>
            <a:off x="1443209" y="3593083"/>
            <a:ext cx="76132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b="1" dirty="0">
                <a:solidFill>
                  <a:schemeClr val="tx1"/>
                </a:solidFill>
              </a:rPr>
              <a:t>1. </a:t>
            </a:r>
            <a:r>
              <a:rPr lang="en" altLang="ko-Kore-KR" b="1" dirty="0">
                <a:solidFill>
                  <a:srgbClr val="FF0000"/>
                </a:solidFill>
              </a:rPr>
              <a:t>Increase</a:t>
            </a:r>
            <a:r>
              <a:rPr lang="en" altLang="ko-Kore-KR" b="1" dirty="0">
                <a:solidFill>
                  <a:schemeClr val="tx1"/>
                </a:solidFill>
              </a:rPr>
              <a:t> </a:t>
            </a:r>
            <a:r>
              <a:rPr lang="en" altLang="ko-Kore-KR" b="1" dirty="0">
                <a:solidFill>
                  <a:srgbClr val="FF0000"/>
                </a:solidFill>
              </a:rPr>
              <a:t>probability</a:t>
            </a:r>
            <a:r>
              <a:rPr lang="en" altLang="ko-Kore-KR" b="1" dirty="0">
                <a:solidFill>
                  <a:schemeClr val="tx1"/>
                </a:solidFill>
              </a:rPr>
              <a:t> that actual structure is in the set when select multiple docking results.</a:t>
            </a:r>
            <a:endParaRPr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AAD8DF-3078-C08C-BFDC-C7E1401F7A36}"/>
              </a:ext>
            </a:extLst>
          </p:cNvPr>
          <p:cNvSpPr/>
          <p:nvPr/>
        </p:nvSpPr>
        <p:spPr>
          <a:xfrm>
            <a:off x="1456768" y="4125202"/>
            <a:ext cx="76132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2</a:t>
            </a:r>
            <a:r>
              <a:rPr lang="en" altLang="ko-Kore-KR" b="1" dirty="0">
                <a:solidFill>
                  <a:schemeClr val="tx1"/>
                </a:solidFill>
              </a:rPr>
              <a:t>. </a:t>
            </a:r>
            <a:r>
              <a:rPr lang="en" altLang="ko-Kore-KR" b="1" dirty="0">
                <a:solidFill>
                  <a:srgbClr val="FF0000"/>
                </a:solidFill>
              </a:rPr>
              <a:t>Quantify</a:t>
            </a:r>
            <a:r>
              <a:rPr lang="en" altLang="ko-Kore-KR" b="1" dirty="0">
                <a:solidFill>
                  <a:schemeClr val="tx1"/>
                </a:solidFill>
              </a:rPr>
              <a:t> </a:t>
            </a:r>
            <a:r>
              <a:rPr lang="en" altLang="ko-Kore-KR" b="1" dirty="0">
                <a:solidFill>
                  <a:srgbClr val="FF0000"/>
                </a:solidFill>
              </a:rPr>
              <a:t>the reliability</a:t>
            </a:r>
            <a:r>
              <a:rPr lang="en" altLang="ko-Kore-KR" b="1" dirty="0">
                <a:solidFill>
                  <a:schemeClr val="tx1"/>
                </a:solidFill>
              </a:rPr>
              <a:t> of results that initiated from predicted protein structures as model’s output.</a:t>
            </a:r>
            <a:endParaRPr lang="ko-Kore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00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DA1EF729-0DC6-CC43-9F8E-6E173284AF32}"/>
              </a:ext>
            </a:extLst>
          </p:cNvPr>
          <p:cNvSpPr txBox="1"/>
          <p:nvPr/>
        </p:nvSpPr>
        <p:spPr>
          <a:xfrm>
            <a:off x="2589323" y="2325544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 Entire Process</a:t>
            </a:r>
            <a:endParaRPr lang="en-US" altLang="ko-KR" sz="20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11AFF32-7314-5D44-A5FB-0DCF11A6272E}"/>
              </a:ext>
            </a:extLst>
          </p:cNvPr>
          <p:cNvGrpSpPr/>
          <p:nvPr/>
        </p:nvGrpSpPr>
        <p:grpSpPr>
          <a:xfrm>
            <a:off x="-12" y="-37950"/>
            <a:ext cx="1181112" cy="5219400"/>
            <a:chOff x="-12" y="-37950"/>
            <a:chExt cx="1181112" cy="5219400"/>
          </a:xfrm>
        </p:grpSpPr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050E4158-CD10-4B44-8772-5D970ABCD5D3}"/>
                </a:ext>
              </a:extLst>
            </p:cNvPr>
            <p:cNvSpPr/>
            <p:nvPr/>
          </p:nvSpPr>
          <p:spPr>
            <a:xfrm>
              <a:off x="0" y="-37950"/>
              <a:ext cx="1181100" cy="5219400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74;p15">
              <a:extLst>
                <a:ext uri="{FF2B5EF4-FFF2-40B4-BE49-F238E27FC236}">
                  <a16:creationId xmlns:a16="http://schemas.microsoft.com/office/drawing/2014/main" id="{D3C47A8A-B7B6-FF42-B82C-E538E74A541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928700" y="3071650"/>
              <a:ext cx="3038475" cy="1181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73;p15">
              <a:extLst>
                <a:ext uri="{FF2B5EF4-FFF2-40B4-BE49-F238E27FC236}">
                  <a16:creationId xmlns:a16="http://schemas.microsoft.com/office/drawing/2014/main" id="{02B27D43-3432-FC46-B694-19DF143AB2B4}"/>
                </a:ext>
              </a:extLst>
            </p:cNvPr>
            <p:cNvCxnSpPr/>
            <p:nvPr/>
          </p:nvCxnSpPr>
          <p:spPr>
            <a:xfrm>
              <a:off x="172875" y="-33453"/>
              <a:ext cx="0" cy="21870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621230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DA1EF729-0DC6-CC43-9F8E-6E173284AF32}"/>
              </a:ext>
            </a:extLst>
          </p:cNvPr>
          <p:cNvSpPr txBox="1"/>
          <p:nvPr/>
        </p:nvSpPr>
        <p:spPr>
          <a:xfrm>
            <a:off x="1212400" y="471374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2-1. Summary of entire process</a:t>
            </a:r>
            <a:endParaRPr lang="en-US" altLang="ko-KR" sz="20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11AFF32-7314-5D44-A5FB-0DCF11A6272E}"/>
              </a:ext>
            </a:extLst>
          </p:cNvPr>
          <p:cNvGrpSpPr/>
          <p:nvPr/>
        </p:nvGrpSpPr>
        <p:grpSpPr>
          <a:xfrm>
            <a:off x="-12" y="-37950"/>
            <a:ext cx="1181112" cy="5219400"/>
            <a:chOff x="-12" y="-37950"/>
            <a:chExt cx="1181112" cy="5219400"/>
          </a:xfrm>
        </p:grpSpPr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050E4158-CD10-4B44-8772-5D970ABCD5D3}"/>
                </a:ext>
              </a:extLst>
            </p:cNvPr>
            <p:cNvSpPr/>
            <p:nvPr/>
          </p:nvSpPr>
          <p:spPr>
            <a:xfrm>
              <a:off x="0" y="-37950"/>
              <a:ext cx="1181100" cy="5219400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74;p15">
              <a:extLst>
                <a:ext uri="{FF2B5EF4-FFF2-40B4-BE49-F238E27FC236}">
                  <a16:creationId xmlns:a16="http://schemas.microsoft.com/office/drawing/2014/main" id="{D3C47A8A-B7B6-FF42-B82C-E538E74A541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928700" y="3071650"/>
              <a:ext cx="3038475" cy="1181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73;p15">
              <a:extLst>
                <a:ext uri="{FF2B5EF4-FFF2-40B4-BE49-F238E27FC236}">
                  <a16:creationId xmlns:a16="http://schemas.microsoft.com/office/drawing/2014/main" id="{02B27D43-3432-FC46-B694-19DF143AB2B4}"/>
                </a:ext>
              </a:extLst>
            </p:cNvPr>
            <p:cNvCxnSpPr/>
            <p:nvPr/>
          </p:nvCxnSpPr>
          <p:spPr>
            <a:xfrm>
              <a:off x="172875" y="-33453"/>
              <a:ext cx="0" cy="21870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FA03F-9335-5A22-65EA-4F01D7FB9F54}"/>
              </a:ext>
            </a:extLst>
          </p:cNvPr>
          <p:cNvSpPr/>
          <p:nvPr/>
        </p:nvSpPr>
        <p:spPr>
          <a:xfrm>
            <a:off x="6812280" y="10563"/>
            <a:ext cx="23317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sz="1000" dirty="0">
                <a:solidFill>
                  <a:schemeClr val="bg1">
                    <a:lumMod val="50000"/>
                  </a:schemeClr>
                </a:solidFill>
              </a:rPr>
              <a:t>1. Background &amp; Research objective</a:t>
            </a:r>
            <a:endParaRPr lang="ko-Kore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9889C26-FB78-3F6B-8376-E9859DABA01D}"/>
              </a:ext>
            </a:extLst>
          </p:cNvPr>
          <p:cNvCxnSpPr>
            <a:cxnSpLocks/>
          </p:cNvCxnSpPr>
          <p:nvPr/>
        </p:nvCxnSpPr>
        <p:spPr>
          <a:xfrm>
            <a:off x="1290224" y="963786"/>
            <a:ext cx="7766227" cy="0"/>
          </a:xfrm>
          <a:prstGeom prst="line">
            <a:avLst/>
          </a:prstGeom>
          <a:ln>
            <a:solidFill>
              <a:srgbClr val="1926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EF2A7EE-0835-D568-61C0-FA4C7C5E9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224" y="1339595"/>
            <a:ext cx="7735926" cy="333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81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DA1EF729-0DC6-CC43-9F8E-6E173284AF32}"/>
              </a:ext>
            </a:extLst>
          </p:cNvPr>
          <p:cNvSpPr txBox="1"/>
          <p:nvPr/>
        </p:nvSpPr>
        <p:spPr>
          <a:xfrm>
            <a:off x="1212400" y="471374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2-1. Summary of entire process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11AFF32-7314-5D44-A5FB-0DCF11A6272E}"/>
              </a:ext>
            </a:extLst>
          </p:cNvPr>
          <p:cNvGrpSpPr/>
          <p:nvPr/>
        </p:nvGrpSpPr>
        <p:grpSpPr>
          <a:xfrm>
            <a:off x="-12" y="-37950"/>
            <a:ext cx="1181112" cy="5219400"/>
            <a:chOff x="-12" y="-37950"/>
            <a:chExt cx="1181112" cy="5219400"/>
          </a:xfrm>
        </p:grpSpPr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050E4158-CD10-4B44-8772-5D970ABCD5D3}"/>
                </a:ext>
              </a:extLst>
            </p:cNvPr>
            <p:cNvSpPr/>
            <p:nvPr/>
          </p:nvSpPr>
          <p:spPr>
            <a:xfrm>
              <a:off x="0" y="-37950"/>
              <a:ext cx="1181100" cy="5219400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74;p15">
              <a:extLst>
                <a:ext uri="{FF2B5EF4-FFF2-40B4-BE49-F238E27FC236}">
                  <a16:creationId xmlns:a16="http://schemas.microsoft.com/office/drawing/2014/main" id="{D3C47A8A-B7B6-FF42-B82C-E538E74A541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928700" y="3071650"/>
              <a:ext cx="3038475" cy="1181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73;p15">
              <a:extLst>
                <a:ext uri="{FF2B5EF4-FFF2-40B4-BE49-F238E27FC236}">
                  <a16:creationId xmlns:a16="http://schemas.microsoft.com/office/drawing/2014/main" id="{02B27D43-3432-FC46-B694-19DF143AB2B4}"/>
                </a:ext>
              </a:extLst>
            </p:cNvPr>
            <p:cNvCxnSpPr/>
            <p:nvPr/>
          </p:nvCxnSpPr>
          <p:spPr>
            <a:xfrm>
              <a:off x="172875" y="-33453"/>
              <a:ext cx="0" cy="21870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FA03F-9335-5A22-65EA-4F01D7FB9F54}"/>
              </a:ext>
            </a:extLst>
          </p:cNvPr>
          <p:cNvSpPr/>
          <p:nvPr/>
        </p:nvSpPr>
        <p:spPr>
          <a:xfrm>
            <a:off x="6812280" y="10563"/>
            <a:ext cx="23317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sz="1000" dirty="0">
                <a:solidFill>
                  <a:schemeClr val="bg1">
                    <a:lumMod val="50000"/>
                  </a:schemeClr>
                </a:solidFill>
              </a:rPr>
              <a:t>1. Background &amp; Research objective</a:t>
            </a:r>
            <a:endParaRPr lang="ko-Kore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9889C26-FB78-3F6B-8376-E9859DABA01D}"/>
              </a:ext>
            </a:extLst>
          </p:cNvPr>
          <p:cNvCxnSpPr>
            <a:cxnSpLocks/>
          </p:cNvCxnSpPr>
          <p:nvPr/>
        </p:nvCxnSpPr>
        <p:spPr>
          <a:xfrm>
            <a:off x="1290224" y="963786"/>
            <a:ext cx="7766227" cy="0"/>
          </a:xfrm>
          <a:prstGeom prst="line">
            <a:avLst/>
          </a:prstGeom>
          <a:ln>
            <a:solidFill>
              <a:srgbClr val="1926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10E0F8-5F65-3739-DC7C-0B1CA9CCCED7}"/>
              </a:ext>
            </a:extLst>
          </p:cNvPr>
          <p:cNvSpPr/>
          <p:nvPr/>
        </p:nvSpPr>
        <p:spPr>
          <a:xfrm>
            <a:off x="1212400" y="963786"/>
            <a:ext cx="23743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b="1" dirty="0">
                <a:solidFill>
                  <a:schemeClr val="tx1"/>
                </a:solidFill>
              </a:rPr>
              <a:t>Model: SE(3) Transformer</a:t>
            </a:r>
            <a:endParaRPr lang="ko-Kore-KR" altLang="en-US" b="1" dirty="0">
              <a:solidFill>
                <a:schemeClr val="tx1"/>
              </a:solidFill>
            </a:endParaRPr>
          </a:p>
        </p:txBody>
      </p:sp>
      <p:pic>
        <p:nvPicPr>
          <p:cNvPr id="11266" name="Picture 2" descr="SE(3)-Transformers: 3D Roto-Translation Equivariant Attention Networks |  Papers With Code">
            <a:extLst>
              <a:ext uri="{FF2B5EF4-FFF2-40B4-BE49-F238E27FC236}">
                <a16:creationId xmlns:a16="http://schemas.microsoft.com/office/drawing/2014/main" id="{8C018812-8D32-A2CD-C1C4-5E5D53234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890" y="1013614"/>
            <a:ext cx="5293561" cy="383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A499AE-A735-5AC5-AFD9-48A9C2B14D33}"/>
              </a:ext>
            </a:extLst>
          </p:cNvPr>
          <p:cNvSpPr/>
          <p:nvPr/>
        </p:nvSpPr>
        <p:spPr>
          <a:xfrm>
            <a:off x="1243700" y="1271563"/>
            <a:ext cx="23743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Roboto" panose="02000000000000000000" pitchFamily="2" charset="0"/>
              </a:rPr>
              <a:t>3D Roto-Translation Equivariant Attention Networks</a:t>
            </a:r>
          </a:p>
        </p:txBody>
      </p:sp>
    </p:spTree>
    <p:extLst>
      <p:ext uri="{BB962C8B-B14F-4D97-AF65-F5344CB8AC3E}">
        <p14:creationId xmlns:p14="http://schemas.microsoft.com/office/powerpoint/2010/main" val="3019960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DA1EF729-0DC6-CC43-9F8E-6E173284AF32}"/>
              </a:ext>
            </a:extLst>
          </p:cNvPr>
          <p:cNvSpPr txBox="1"/>
          <p:nvPr/>
        </p:nvSpPr>
        <p:spPr>
          <a:xfrm>
            <a:off x="1212400" y="471374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 Datasets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11AFF32-7314-5D44-A5FB-0DCF11A6272E}"/>
              </a:ext>
            </a:extLst>
          </p:cNvPr>
          <p:cNvGrpSpPr/>
          <p:nvPr/>
        </p:nvGrpSpPr>
        <p:grpSpPr>
          <a:xfrm>
            <a:off x="-12" y="-37950"/>
            <a:ext cx="1181112" cy="5219400"/>
            <a:chOff x="-12" y="-37950"/>
            <a:chExt cx="1181112" cy="5219400"/>
          </a:xfrm>
        </p:grpSpPr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050E4158-CD10-4B44-8772-5D970ABCD5D3}"/>
                </a:ext>
              </a:extLst>
            </p:cNvPr>
            <p:cNvSpPr/>
            <p:nvPr/>
          </p:nvSpPr>
          <p:spPr>
            <a:xfrm>
              <a:off x="0" y="-37950"/>
              <a:ext cx="1181100" cy="5219400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74;p15">
              <a:extLst>
                <a:ext uri="{FF2B5EF4-FFF2-40B4-BE49-F238E27FC236}">
                  <a16:creationId xmlns:a16="http://schemas.microsoft.com/office/drawing/2014/main" id="{D3C47A8A-B7B6-FF42-B82C-E538E74A541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928700" y="3071650"/>
              <a:ext cx="3038475" cy="1181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73;p15">
              <a:extLst>
                <a:ext uri="{FF2B5EF4-FFF2-40B4-BE49-F238E27FC236}">
                  <a16:creationId xmlns:a16="http://schemas.microsoft.com/office/drawing/2014/main" id="{02B27D43-3432-FC46-B694-19DF143AB2B4}"/>
                </a:ext>
              </a:extLst>
            </p:cNvPr>
            <p:cNvCxnSpPr/>
            <p:nvPr/>
          </p:nvCxnSpPr>
          <p:spPr>
            <a:xfrm>
              <a:off x="172875" y="-33453"/>
              <a:ext cx="0" cy="21870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FA03F-9335-5A22-65EA-4F01D7FB9F54}"/>
              </a:ext>
            </a:extLst>
          </p:cNvPr>
          <p:cNvSpPr/>
          <p:nvPr/>
        </p:nvSpPr>
        <p:spPr>
          <a:xfrm>
            <a:off x="6812280" y="10563"/>
            <a:ext cx="23317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sz="1000" dirty="0">
                <a:solidFill>
                  <a:schemeClr val="bg1">
                    <a:lumMod val="50000"/>
                  </a:schemeClr>
                </a:solidFill>
              </a:rPr>
              <a:t>1. Background &amp; Research objective</a:t>
            </a:r>
            <a:endParaRPr lang="ko-Kore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9889C26-FB78-3F6B-8376-E9859DABA01D}"/>
              </a:ext>
            </a:extLst>
          </p:cNvPr>
          <p:cNvCxnSpPr>
            <a:cxnSpLocks/>
          </p:cNvCxnSpPr>
          <p:nvPr/>
        </p:nvCxnSpPr>
        <p:spPr>
          <a:xfrm>
            <a:off x="1290224" y="963786"/>
            <a:ext cx="7766227" cy="0"/>
          </a:xfrm>
          <a:prstGeom prst="line">
            <a:avLst/>
          </a:prstGeom>
          <a:ln>
            <a:solidFill>
              <a:srgbClr val="1926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10E0F8-5F65-3739-DC7C-0B1CA9CCCED7}"/>
              </a:ext>
            </a:extLst>
          </p:cNvPr>
          <p:cNvSpPr/>
          <p:nvPr/>
        </p:nvSpPr>
        <p:spPr>
          <a:xfrm>
            <a:off x="1212400" y="963786"/>
            <a:ext cx="10390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b="1" dirty="0">
                <a:solidFill>
                  <a:schemeClr val="tx1"/>
                </a:solidFill>
              </a:rPr>
              <a:t>Train data</a:t>
            </a:r>
            <a:endParaRPr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Google Shape;83;p16">
            <a:extLst>
              <a:ext uri="{FF2B5EF4-FFF2-40B4-BE49-F238E27FC236}">
                <a16:creationId xmlns:a16="http://schemas.microsoft.com/office/drawing/2014/main" id="{A1111636-AF2A-48B3-C84C-F155F127AD2C}"/>
              </a:ext>
            </a:extLst>
          </p:cNvPr>
          <p:cNvSpPr txBox="1"/>
          <p:nvPr/>
        </p:nvSpPr>
        <p:spPr>
          <a:xfrm>
            <a:off x="1257173" y="1224328"/>
            <a:ext cx="7799278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Total 4,683 PDB files (target structures), but 4,620 structures are used</a:t>
            </a:r>
            <a:endParaRPr lang="en-US" altLang="ko-KR" sz="13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CE343A3C-B118-96C6-C7BD-C1859BE8F205}"/>
              </a:ext>
            </a:extLst>
          </p:cNvPr>
          <p:cNvSpPr txBox="1"/>
          <p:nvPr/>
        </p:nvSpPr>
        <p:spPr>
          <a:xfrm>
            <a:off x="1257173" y="1532104"/>
            <a:ext cx="7799278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70~100 docking files for each target structure (PDB) </a:t>
            </a:r>
            <a:endParaRPr lang="en-US" altLang="ko-KR" sz="13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13BA2D-4218-279F-E3E2-C30ECA857FEE}"/>
              </a:ext>
            </a:extLst>
          </p:cNvPr>
          <p:cNvSpPr/>
          <p:nvPr/>
        </p:nvSpPr>
        <p:spPr>
          <a:xfrm>
            <a:off x="1212400" y="2077279"/>
            <a:ext cx="1455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b="1" dirty="0">
                <a:solidFill>
                  <a:schemeClr val="tx1"/>
                </a:solidFill>
              </a:rPr>
              <a:t>Validation data</a:t>
            </a:r>
            <a:endParaRPr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Google Shape;83;p16">
            <a:extLst>
              <a:ext uri="{FF2B5EF4-FFF2-40B4-BE49-F238E27FC236}">
                <a16:creationId xmlns:a16="http://schemas.microsoft.com/office/drawing/2014/main" id="{3FD7E837-62EF-E583-3D10-F25D6C6E2EEC}"/>
              </a:ext>
            </a:extLst>
          </p:cNvPr>
          <p:cNvSpPr txBox="1"/>
          <p:nvPr/>
        </p:nvSpPr>
        <p:spPr>
          <a:xfrm>
            <a:off x="1290224" y="2365990"/>
            <a:ext cx="7799278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Total 1,297 PDB files (target structures), but 1,290 structures are used</a:t>
            </a:r>
            <a:endParaRPr lang="en-US" altLang="ko-KR" sz="13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Google Shape;83;p16">
            <a:extLst>
              <a:ext uri="{FF2B5EF4-FFF2-40B4-BE49-F238E27FC236}">
                <a16:creationId xmlns:a16="http://schemas.microsoft.com/office/drawing/2014/main" id="{EDE4ECF5-1119-0DF1-6026-E728C3AB429E}"/>
              </a:ext>
            </a:extLst>
          </p:cNvPr>
          <p:cNvSpPr txBox="1"/>
          <p:nvPr/>
        </p:nvSpPr>
        <p:spPr>
          <a:xfrm>
            <a:off x="1290224" y="2673766"/>
            <a:ext cx="7799278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70~100 docking files for each target structure (PDB) </a:t>
            </a:r>
            <a:endParaRPr lang="en-US" altLang="ko-KR" sz="13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BF7ADE-A602-57EC-9D99-56B1294FC7AE}"/>
              </a:ext>
            </a:extLst>
          </p:cNvPr>
          <p:cNvSpPr/>
          <p:nvPr/>
        </p:nvSpPr>
        <p:spPr>
          <a:xfrm>
            <a:off x="1212400" y="3244507"/>
            <a:ext cx="9685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b="1" dirty="0">
                <a:solidFill>
                  <a:schemeClr val="tx1"/>
                </a:solidFill>
              </a:rPr>
              <a:t>Test data</a:t>
            </a:r>
            <a:endParaRPr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Google Shape;83;p16">
            <a:extLst>
              <a:ext uri="{FF2B5EF4-FFF2-40B4-BE49-F238E27FC236}">
                <a16:creationId xmlns:a16="http://schemas.microsoft.com/office/drawing/2014/main" id="{33F61773-D8E5-058F-FBB5-6EB6463A8316}"/>
              </a:ext>
            </a:extLst>
          </p:cNvPr>
          <p:cNvSpPr txBox="1"/>
          <p:nvPr/>
        </p:nvSpPr>
        <p:spPr>
          <a:xfrm>
            <a:off x="1290224" y="3525879"/>
            <a:ext cx="7799278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Total 208 PDB files (target structures)</a:t>
            </a:r>
            <a:endParaRPr lang="en-US" altLang="ko-KR" sz="13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Google Shape;83;p16">
            <a:extLst>
              <a:ext uri="{FF2B5EF4-FFF2-40B4-BE49-F238E27FC236}">
                <a16:creationId xmlns:a16="http://schemas.microsoft.com/office/drawing/2014/main" id="{0216F09B-29A5-B51D-6C8A-4F47E5ECAB5B}"/>
              </a:ext>
            </a:extLst>
          </p:cNvPr>
          <p:cNvSpPr txBox="1"/>
          <p:nvPr/>
        </p:nvSpPr>
        <p:spPr>
          <a:xfrm>
            <a:off x="1290224" y="3833655"/>
            <a:ext cx="7799278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240~260 docking files for each target structure (PDB) </a:t>
            </a:r>
            <a:endParaRPr lang="en-US" altLang="ko-KR" sz="13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08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DA1EF729-0DC6-CC43-9F8E-6E173284AF32}"/>
              </a:ext>
            </a:extLst>
          </p:cNvPr>
          <p:cNvSpPr txBox="1"/>
          <p:nvPr/>
        </p:nvSpPr>
        <p:spPr>
          <a:xfrm>
            <a:off x="2589323" y="2325544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3. Proceeded things</a:t>
            </a:r>
            <a:endParaRPr lang="en-US" altLang="ko-KR" sz="20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11AFF32-7314-5D44-A5FB-0DCF11A6272E}"/>
              </a:ext>
            </a:extLst>
          </p:cNvPr>
          <p:cNvGrpSpPr/>
          <p:nvPr/>
        </p:nvGrpSpPr>
        <p:grpSpPr>
          <a:xfrm>
            <a:off x="-12" y="-37950"/>
            <a:ext cx="1181112" cy="5219400"/>
            <a:chOff x="-12" y="-37950"/>
            <a:chExt cx="1181112" cy="5219400"/>
          </a:xfrm>
        </p:grpSpPr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050E4158-CD10-4B44-8772-5D970ABCD5D3}"/>
                </a:ext>
              </a:extLst>
            </p:cNvPr>
            <p:cNvSpPr/>
            <p:nvPr/>
          </p:nvSpPr>
          <p:spPr>
            <a:xfrm>
              <a:off x="0" y="-37950"/>
              <a:ext cx="1181100" cy="5219400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74;p15">
              <a:extLst>
                <a:ext uri="{FF2B5EF4-FFF2-40B4-BE49-F238E27FC236}">
                  <a16:creationId xmlns:a16="http://schemas.microsoft.com/office/drawing/2014/main" id="{D3C47A8A-B7B6-FF42-B82C-E538E74A541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928700" y="3071650"/>
              <a:ext cx="3038475" cy="1181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73;p15">
              <a:extLst>
                <a:ext uri="{FF2B5EF4-FFF2-40B4-BE49-F238E27FC236}">
                  <a16:creationId xmlns:a16="http://schemas.microsoft.com/office/drawing/2014/main" id="{02B27D43-3432-FC46-B694-19DF143AB2B4}"/>
                </a:ext>
              </a:extLst>
            </p:cNvPr>
            <p:cNvCxnSpPr/>
            <p:nvPr/>
          </p:nvCxnSpPr>
          <p:spPr>
            <a:xfrm>
              <a:off x="172875" y="-33453"/>
              <a:ext cx="0" cy="21870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21166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DA1EF729-0DC6-CC43-9F8E-6E173284AF32}"/>
              </a:ext>
            </a:extLst>
          </p:cNvPr>
          <p:cNvSpPr txBox="1"/>
          <p:nvPr/>
        </p:nvSpPr>
        <p:spPr>
          <a:xfrm>
            <a:off x="1212400" y="471374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3. Proceeded things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11AFF32-7314-5D44-A5FB-0DCF11A6272E}"/>
              </a:ext>
            </a:extLst>
          </p:cNvPr>
          <p:cNvGrpSpPr/>
          <p:nvPr/>
        </p:nvGrpSpPr>
        <p:grpSpPr>
          <a:xfrm>
            <a:off x="-12" y="-37950"/>
            <a:ext cx="1181112" cy="5219400"/>
            <a:chOff x="-12" y="-37950"/>
            <a:chExt cx="1181112" cy="5219400"/>
          </a:xfrm>
        </p:grpSpPr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050E4158-CD10-4B44-8772-5D970ABCD5D3}"/>
                </a:ext>
              </a:extLst>
            </p:cNvPr>
            <p:cNvSpPr/>
            <p:nvPr/>
          </p:nvSpPr>
          <p:spPr>
            <a:xfrm>
              <a:off x="0" y="-37950"/>
              <a:ext cx="1181100" cy="5219400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74;p15">
              <a:extLst>
                <a:ext uri="{FF2B5EF4-FFF2-40B4-BE49-F238E27FC236}">
                  <a16:creationId xmlns:a16="http://schemas.microsoft.com/office/drawing/2014/main" id="{D3C47A8A-B7B6-FF42-B82C-E538E74A541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928700" y="3071650"/>
              <a:ext cx="3038475" cy="1181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73;p15">
              <a:extLst>
                <a:ext uri="{FF2B5EF4-FFF2-40B4-BE49-F238E27FC236}">
                  <a16:creationId xmlns:a16="http://schemas.microsoft.com/office/drawing/2014/main" id="{02B27D43-3432-FC46-B694-19DF143AB2B4}"/>
                </a:ext>
              </a:extLst>
            </p:cNvPr>
            <p:cNvCxnSpPr/>
            <p:nvPr/>
          </p:nvCxnSpPr>
          <p:spPr>
            <a:xfrm>
              <a:off x="172875" y="-33453"/>
              <a:ext cx="0" cy="21870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FA03F-9335-5A22-65EA-4F01D7FB9F54}"/>
              </a:ext>
            </a:extLst>
          </p:cNvPr>
          <p:cNvSpPr/>
          <p:nvPr/>
        </p:nvSpPr>
        <p:spPr>
          <a:xfrm>
            <a:off x="6812280" y="10563"/>
            <a:ext cx="23317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sz="1000" dirty="0">
                <a:solidFill>
                  <a:schemeClr val="bg1">
                    <a:lumMod val="50000"/>
                  </a:schemeClr>
                </a:solidFill>
              </a:rPr>
              <a:t>1. Background &amp; Research objective</a:t>
            </a:r>
            <a:endParaRPr lang="ko-Kore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9889C26-FB78-3F6B-8376-E9859DABA01D}"/>
              </a:ext>
            </a:extLst>
          </p:cNvPr>
          <p:cNvCxnSpPr>
            <a:cxnSpLocks/>
          </p:cNvCxnSpPr>
          <p:nvPr/>
        </p:nvCxnSpPr>
        <p:spPr>
          <a:xfrm>
            <a:off x="1290224" y="963786"/>
            <a:ext cx="7766227" cy="0"/>
          </a:xfrm>
          <a:prstGeom prst="line">
            <a:avLst/>
          </a:prstGeom>
          <a:ln>
            <a:solidFill>
              <a:srgbClr val="1926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10E0F8-5F65-3739-DC7C-0B1CA9CCCED7}"/>
              </a:ext>
            </a:extLst>
          </p:cNvPr>
          <p:cNvSpPr/>
          <p:nvPr/>
        </p:nvSpPr>
        <p:spPr>
          <a:xfrm>
            <a:off x="1212400" y="963786"/>
            <a:ext cx="23695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b="1" dirty="0">
                <a:solidFill>
                  <a:schemeClr val="tx1"/>
                </a:solidFill>
              </a:rPr>
              <a:t>Models with Training loss</a:t>
            </a:r>
            <a:endParaRPr lang="ko-Kore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72D993-4F9F-5011-9BF6-AA00A26F6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597" y="1763975"/>
            <a:ext cx="6707393" cy="285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1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DA1EF729-0DC6-CC43-9F8E-6E173284AF32}"/>
              </a:ext>
            </a:extLst>
          </p:cNvPr>
          <p:cNvSpPr txBox="1"/>
          <p:nvPr/>
        </p:nvSpPr>
        <p:spPr>
          <a:xfrm>
            <a:off x="1212400" y="471374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3. Proceeded things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11AFF32-7314-5D44-A5FB-0DCF11A6272E}"/>
              </a:ext>
            </a:extLst>
          </p:cNvPr>
          <p:cNvGrpSpPr/>
          <p:nvPr/>
        </p:nvGrpSpPr>
        <p:grpSpPr>
          <a:xfrm>
            <a:off x="-12" y="-37950"/>
            <a:ext cx="1181112" cy="5219400"/>
            <a:chOff x="-12" y="-37950"/>
            <a:chExt cx="1181112" cy="5219400"/>
          </a:xfrm>
        </p:grpSpPr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050E4158-CD10-4B44-8772-5D970ABCD5D3}"/>
                </a:ext>
              </a:extLst>
            </p:cNvPr>
            <p:cNvSpPr/>
            <p:nvPr/>
          </p:nvSpPr>
          <p:spPr>
            <a:xfrm>
              <a:off x="0" y="-37950"/>
              <a:ext cx="1181100" cy="5219400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74;p15">
              <a:extLst>
                <a:ext uri="{FF2B5EF4-FFF2-40B4-BE49-F238E27FC236}">
                  <a16:creationId xmlns:a16="http://schemas.microsoft.com/office/drawing/2014/main" id="{D3C47A8A-B7B6-FF42-B82C-E538E74A541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928700" y="3071650"/>
              <a:ext cx="3038475" cy="1181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73;p15">
              <a:extLst>
                <a:ext uri="{FF2B5EF4-FFF2-40B4-BE49-F238E27FC236}">
                  <a16:creationId xmlns:a16="http://schemas.microsoft.com/office/drawing/2014/main" id="{02B27D43-3432-FC46-B694-19DF143AB2B4}"/>
                </a:ext>
              </a:extLst>
            </p:cNvPr>
            <p:cNvCxnSpPr/>
            <p:nvPr/>
          </p:nvCxnSpPr>
          <p:spPr>
            <a:xfrm>
              <a:off x="172875" y="-33453"/>
              <a:ext cx="0" cy="21870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FA03F-9335-5A22-65EA-4F01D7FB9F54}"/>
              </a:ext>
            </a:extLst>
          </p:cNvPr>
          <p:cNvSpPr/>
          <p:nvPr/>
        </p:nvSpPr>
        <p:spPr>
          <a:xfrm>
            <a:off x="6812280" y="10563"/>
            <a:ext cx="23317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sz="1000" dirty="0">
                <a:solidFill>
                  <a:schemeClr val="bg1">
                    <a:lumMod val="50000"/>
                  </a:schemeClr>
                </a:solidFill>
              </a:rPr>
              <a:t>1. Background &amp; Research objective</a:t>
            </a:r>
            <a:endParaRPr lang="ko-Kore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9889C26-FB78-3F6B-8376-E9859DABA01D}"/>
              </a:ext>
            </a:extLst>
          </p:cNvPr>
          <p:cNvCxnSpPr>
            <a:cxnSpLocks/>
          </p:cNvCxnSpPr>
          <p:nvPr/>
        </p:nvCxnSpPr>
        <p:spPr>
          <a:xfrm>
            <a:off x="1290224" y="963786"/>
            <a:ext cx="7766227" cy="0"/>
          </a:xfrm>
          <a:prstGeom prst="line">
            <a:avLst/>
          </a:prstGeom>
          <a:ln>
            <a:solidFill>
              <a:srgbClr val="1926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10E0F8-5F65-3739-DC7C-0B1CA9CCCED7}"/>
              </a:ext>
            </a:extLst>
          </p:cNvPr>
          <p:cNvSpPr/>
          <p:nvPr/>
        </p:nvSpPr>
        <p:spPr>
          <a:xfrm>
            <a:off x="1212400" y="963786"/>
            <a:ext cx="23695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b="1" dirty="0">
                <a:solidFill>
                  <a:schemeClr val="tx1"/>
                </a:solidFill>
              </a:rPr>
              <a:t>Models with Training loss</a:t>
            </a:r>
            <a:endParaRPr lang="ko-Kore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47E67-5C08-D3D3-4555-6D731BB95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065" y="1951262"/>
            <a:ext cx="3498830" cy="28599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803801-2B95-4483-A9F5-BAF1DF171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059" y="1773723"/>
            <a:ext cx="3178614" cy="307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27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7178D6B9-4E0F-87CC-1235-D78EB148C552}"/>
              </a:ext>
            </a:extLst>
          </p:cNvPr>
          <p:cNvSpPr txBox="1"/>
          <p:nvPr/>
        </p:nvSpPr>
        <p:spPr>
          <a:xfrm>
            <a:off x="1353975" y="563138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Reference</a:t>
            </a:r>
            <a:endParaRPr lang="en-US" altLang="ko-KR" sz="20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8287631A-BDF2-22A3-8C57-3E16BA887018}"/>
              </a:ext>
            </a:extLst>
          </p:cNvPr>
          <p:cNvSpPr txBox="1"/>
          <p:nvPr/>
        </p:nvSpPr>
        <p:spPr>
          <a:xfrm>
            <a:off x="1353975" y="1055550"/>
            <a:ext cx="7065174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Fuchs, Fabian, et al. "Se (3)-transformers: 3d roto-translation equivariant attention networks." Advances in Neural Information Processing Systems 33 (2020): 1970-1981.</a:t>
            </a:r>
            <a:endParaRPr lang="en-US" altLang="ko-KR" sz="13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352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75;p15">
            <a:extLst>
              <a:ext uri="{FF2B5EF4-FFF2-40B4-BE49-F238E27FC236}">
                <a16:creationId xmlns:a16="http://schemas.microsoft.com/office/drawing/2014/main" id="{C23609C5-2262-3142-9399-4E695910BAF1}"/>
              </a:ext>
            </a:extLst>
          </p:cNvPr>
          <p:cNvSpPr txBox="1"/>
          <p:nvPr/>
        </p:nvSpPr>
        <p:spPr>
          <a:xfrm>
            <a:off x="1651518" y="1045862"/>
            <a:ext cx="4979400" cy="114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en-US" altLang="ko-KR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r>
              <a:rPr lang="ko-KR" alt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" altLang="ko-KR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Background &amp; Research objective</a:t>
            </a:r>
          </a:p>
          <a:p>
            <a:pPr lvl="0">
              <a:lnSpc>
                <a:spcPct val="115000"/>
              </a:lnSpc>
            </a:pPr>
            <a:r>
              <a:rPr lang="en-US" altLang="ko-KR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</a:t>
            </a:r>
            <a:r>
              <a:rPr lang="ko-KR" alt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" altLang="ko-KR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Entire Process</a:t>
            </a:r>
            <a:br>
              <a:rPr lang="en-US" altLang="ko-KR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en-US" altLang="ko-KR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</a:t>
            </a:r>
            <a:r>
              <a:rPr lang="ko-KR" alt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" altLang="ko-KR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Proceeded things </a:t>
            </a:r>
            <a:endParaRPr sz="18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85BD8F-4AD5-CA44-B1C2-76F960DB2687}"/>
              </a:ext>
            </a:extLst>
          </p:cNvPr>
          <p:cNvSpPr txBox="1"/>
          <p:nvPr/>
        </p:nvSpPr>
        <p:spPr>
          <a:xfrm>
            <a:off x="4168372" y="2142962"/>
            <a:ext cx="20152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R" sz="2400" b="1" dirty="0"/>
              <a:t>THANK YOU</a:t>
            </a:r>
          </a:p>
          <a:p>
            <a:pPr algn="ctr"/>
            <a:r>
              <a:rPr kumimoji="1" lang="en" altLang="ko-KR" sz="2000" b="1" dirty="0"/>
              <a:t>FOR YOUR</a:t>
            </a:r>
          </a:p>
          <a:p>
            <a:pPr algn="ctr"/>
            <a:r>
              <a:rPr kumimoji="1" lang="en" altLang="ko-KR" sz="2400" b="1" dirty="0"/>
              <a:t>ATTENTION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51496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DA1EF729-0DC6-CC43-9F8E-6E173284AF32}"/>
              </a:ext>
            </a:extLst>
          </p:cNvPr>
          <p:cNvSpPr txBox="1"/>
          <p:nvPr/>
        </p:nvSpPr>
        <p:spPr>
          <a:xfrm>
            <a:off x="2853727" y="2325544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 Background &amp; Research objective</a:t>
            </a:r>
            <a:endParaRPr lang="en-US" altLang="ko-KR" sz="20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11AFF32-7314-5D44-A5FB-0DCF11A6272E}"/>
              </a:ext>
            </a:extLst>
          </p:cNvPr>
          <p:cNvGrpSpPr/>
          <p:nvPr/>
        </p:nvGrpSpPr>
        <p:grpSpPr>
          <a:xfrm>
            <a:off x="-12" y="-37950"/>
            <a:ext cx="1181112" cy="5219400"/>
            <a:chOff x="-12" y="-37950"/>
            <a:chExt cx="1181112" cy="5219400"/>
          </a:xfrm>
        </p:grpSpPr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050E4158-CD10-4B44-8772-5D970ABCD5D3}"/>
                </a:ext>
              </a:extLst>
            </p:cNvPr>
            <p:cNvSpPr/>
            <p:nvPr/>
          </p:nvSpPr>
          <p:spPr>
            <a:xfrm>
              <a:off x="0" y="-37950"/>
              <a:ext cx="1181100" cy="5219400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74;p15">
              <a:extLst>
                <a:ext uri="{FF2B5EF4-FFF2-40B4-BE49-F238E27FC236}">
                  <a16:creationId xmlns:a16="http://schemas.microsoft.com/office/drawing/2014/main" id="{D3C47A8A-B7B6-FF42-B82C-E538E74A541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928700" y="3071650"/>
              <a:ext cx="3038475" cy="1181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73;p15">
              <a:extLst>
                <a:ext uri="{FF2B5EF4-FFF2-40B4-BE49-F238E27FC236}">
                  <a16:creationId xmlns:a16="http://schemas.microsoft.com/office/drawing/2014/main" id="{02B27D43-3432-FC46-B694-19DF143AB2B4}"/>
                </a:ext>
              </a:extLst>
            </p:cNvPr>
            <p:cNvCxnSpPr/>
            <p:nvPr/>
          </p:nvCxnSpPr>
          <p:spPr>
            <a:xfrm>
              <a:off x="172875" y="-33453"/>
              <a:ext cx="0" cy="21870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0509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DA1EF729-0DC6-CC43-9F8E-6E173284AF32}"/>
              </a:ext>
            </a:extLst>
          </p:cNvPr>
          <p:cNvSpPr txBox="1"/>
          <p:nvPr/>
        </p:nvSpPr>
        <p:spPr>
          <a:xfrm>
            <a:off x="1212400" y="471374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1-1. Background</a:t>
            </a:r>
            <a:endParaRPr lang="en-US" altLang="ko-KR" sz="20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11AFF32-7314-5D44-A5FB-0DCF11A6272E}"/>
              </a:ext>
            </a:extLst>
          </p:cNvPr>
          <p:cNvGrpSpPr/>
          <p:nvPr/>
        </p:nvGrpSpPr>
        <p:grpSpPr>
          <a:xfrm>
            <a:off x="-12" y="-37950"/>
            <a:ext cx="1181112" cy="5219400"/>
            <a:chOff x="-12" y="-37950"/>
            <a:chExt cx="1181112" cy="5219400"/>
          </a:xfrm>
        </p:grpSpPr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050E4158-CD10-4B44-8772-5D970ABCD5D3}"/>
                </a:ext>
              </a:extLst>
            </p:cNvPr>
            <p:cNvSpPr/>
            <p:nvPr/>
          </p:nvSpPr>
          <p:spPr>
            <a:xfrm>
              <a:off x="0" y="-37950"/>
              <a:ext cx="1181100" cy="5219400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74;p15">
              <a:extLst>
                <a:ext uri="{FF2B5EF4-FFF2-40B4-BE49-F238E27FC236}">
                  <a16:creationId xmlns:a16="http://schemas.microsoft.com/office/drawing/2014/main" id="{D3C47A8A-B7B6-FF42-B82C-E538E74A541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928700" y="3071650"/>
              <a:ext cx="3038475" cy="1181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73;p15">
              <a:extLst>
                <a:ext uri="{FF2B5EF4-FFF2-40B4-BE49-F238E27FC236}">
                  <a16:creationId xmlns:a16="http://schemas.microsoft.com/office/drawing/2014/main" id="{02B27D43-3432-FC46-B694-19DF143AB2B4}"/>
                </a:ext>
              </a:extLst>
            </p:cNvPr>
            <p:cNvCxnSpPr/>
            <p:nvPr/>
          </p:nvCxnSpPr>
          <p:spPr>
            <a:xfrm>
              <a:off x="172875" y="-33453"/>
              <a:ext cx="0" cy="21870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FA03F-9335-5A22-65EA-4F01D7FB9F54}"/>
              </a:ext>
            </a:extLst>
          </p:cNvPr>
          <p:cNvSpPr/>
          <p:nvPr/>
        </p:nvSpPr>
        <p:spPr>
          <a:xfrm>
            <a:off x="6812280" y="10563"/>
            <a:ext cx="23317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sz="1000" dirty="0">
                <a:solidFill>
                  <a:schemeClr val="bg1">
                    <a:lumMod val="50000"/>
                  </a:schemeClr>
                </a:solidFill>
              </a:rPr>
              <a:t>1. Background &amp; Research objective</a:t>
            </a:r>
            <a:endParaRPr lang="ko-Kore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9889C26-FB78-3F6B-8376-E9859DABA01D}"/>
              </a:ext>
            </a:extLst>
          </p:cNvPr>
          <p:cNvCxnSpPr>
            <a:cxnSpLocks/>
          </p:cNvCxnSpPr>
          <p:nvPr/>
        </p:nvCxnSpPr>
        <p:spPr>
          <a:xfrm>
            <a:off x="1290224" y="963786"/>
            <a:ext cx="7766227" cy="0"/>
          </a:xfrm>
          <a:prstGeom prst="line">
            <a:avLst/>
          </a:prstGeom>
          <a:ln>
            <a:solidFill>
              <a:srgbClr val="1926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10E0F8-5F65-3739-DC7C-0B1CA9CCCED7}"/>
              </a:ext>
            </a:extLst>
          </p:cNvPr>
          <p:cNvSpPr/>
          <p:nvPr/>
        </p:nvSpPr>
        <p:spPr>
          <a:xfrm>
            <a:off x="1212400" y="963786"/>
            <a:ext cx="26292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b="1" dirty="0">
                <a:solidFill>
                  <a:srgbClr val="FF0000"/>
                </a:solidFill>
              </a:rPr>
              <a:t>Structure</a:t>
            </a:r>
            <a:r>
              <a:rPr lang="en" altLang="ko-Kore-KR" b="1" dirty="0"/>
              <a:t>-based drug design</a:t>
            </a:r>
            <a:endParaRPr lang="ko-Kore-KR" altLang="en-US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DBF26A9-0184-B2CF-B7C4-D70D7DBBFF79}"/>
              </a:ext>
            </a:extLst>
          </p:cNvPr>
          <p:cNvSpPr/>
          <p:nvPr/>
        </p:nvSpPr>
        <p:spPr>
          <a:xfrm>
            <a:off x="5277080" y="963786"/>
            <a:ext cx="24176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b="1" dirty="0">
                <a:solidFill>
                  <a:srgbClr val="FF0000"/>
                </a:solidFill>
              </a:rPr>
              <a:t>Ligand</a:t>
            </a:r>
            <a:r>
              <a:rPr lang="en" altLang="ko-Kore-KR" b="1" dirty="0"/>
              <a:t>-based drug design</a:t>
            </a:r>
            <a:endParaRPr lang="ko-Kore-KR" altLang="en-US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1B8C80C-2C38-0804-96E7-467232A19637}"/>
              </a:ext>
            </a:extLst>
          </p:cNvPr>
          <p:cNvSpPr/>
          <p:nvPr/>
        </p:nvSpPr>
        <p:spPr>
          <a:xfrm>
            <a:off x="5441747" y="4683591"/>
            <a:ext cx="370225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altLang="ko-Kore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https://</a:t>
            </a:r>
            <a:r>
              <a:rPr lang="en" altLang="ko-Kore-KR" sz="900" dirty="0" err="1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www.jubilantbiosys.com</a:t>
            </a:r>
            <a:r>
              <a:rPr lang="en" altLang="ko-Kore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/services/ligand-based-drug-discovery/</a:t>
            </a:r>
            <a:endParaRPr lang="en" altLang="ko-Kore-KR" sz="900" dirty="0">
              <a:solidFill>
                <a:schemeClr val="bg1">
                  <a:lumMod val="65000"/>
                </a:schemeClr>
              </a:solidFill>
              <a:effectLst/>
              <a:latin typeface="+mn-ea"/>
              <a:ea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D3AFE4-80F1-2A96-BCAE-52D7B5CF0F02}"/>
              </a:ext>
            </a:extLst>
          </p:cNvPr>
          <p:cNvSpPr/>
          <p:nvPr/>
        </p:nvSpPr>
        <p:spPr>
          <a:xfrm>
            <a:off x="1927953" y="4902105"/>
            <a:ext cx="72147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altLang="ko-Kore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Lo, Ben &amp; </a:t>
            </a:r>
            <a:r>
              <a:rPr lang="en" altLang="ko-Kore-KR" sz="900" dirty="0" err="1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Gui</a:t>
            </a:r>
            <a:r>
              <a:rPr lang="en" altLang="ko-Kore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, Ren &amp; Honda, Hiroshi &amp; Torres, Jorge. (2016). Quantitative Methods in System-Based Drug Discovery. 10.5772/65833. </a:t>
            </a:r>
          </a:p>
        </p:txBody>
      </p:sp>
      <p:sp>
        <p:nvSpPr>
          <p:cNvPr id="30" name="Google Shape;83;p16">
            <a:extLst>
              <a:ext uri="{FF2B5EF4-FFF2-40B4-BE49-F238E27FC236}">
                <a16:creationId xmlns:a16="http://schemas.microsoft.com/office/drawing/2014/main" id="{4AB1F8D0-33D2-8ADA-C994-7A856A379955}"/>
              </a:ext>
            </a:extLst>
          </p:cNvPr>
          <p:cNvSpPr txBox="1"/>
          <p:nvPr/>
        </p:nvSpPr>
        <p:spPr>
          <a:xfrm>
            <a:off x="1257173" y="1224328"/>
            <a:ext cx="3689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The design and optimization of a chemical structure with the goal of identifying a compound suitable for clinical testing — a drug candidate</a:t>
            </a:r>
            <a:endParaRPr lang="en-US" altLang="ko-KR" sz="13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Google Shape;83;p16">
            <a:extLst>
              <a:ext uri="{FF2B5EF4-FFF2-40B4-BE49-F238E27FC236}">
                <a16:creationId xmlns:a16="http://schemas.microsoft.com/office/drawing/2014/main" id="{CD479574-C4BE-138F-1D71-06BDEA21FEAA}"/>
              </a:ext>
            </a:extLst>
          </p:cNvPr>
          <p:cNvSpPr txBox="1"/>
          <p:nvPr/>
        </p:nvSpPr>
        <p:spPr>
          <a:xfrm>
            <a:off x="5277080" y="1261351"/>
            <a:ext cx="386692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The approach used in the absence of the receptor 3D information and it relies on knowledge of molecules that bind to the biological target of interest</a:t>
            </a:r>
            <a:endParaRPr lang="en-US" altLang="ko-KR" sz="13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CB5873A-24F4-3C51-B2BD-5C2E0D72E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161" y="2175279"/>
            <a:ext cx="3463721" cy="24664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BF42E2D-19B5-B37C-32F5-FB63AB4FA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080" y="2209183"/>
            <a:ext cx="3822356" cy="2255894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3F42B8-74D7-99E0-FCFF-72FF5680B2BD}"/>
              </a:ext>
            </a:extLst>
          </p:cNvPr>
          <p:cNvSpPr/>
          <p:nvPr/>
        </p:nvSpPr>
        <p:spPr>
          <a:xfrm>
            <a:off x="1242664" y="976535"/>
            <a:ext cx="3689400" cy="3925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286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B11AFF32-7314-5D44-A5FB-0DCF11A6272E}"/>
              </a:ext>
            </a:extLst>
          </p:cNvPr>
          <p:cNvGrpSpPr/>
          <p:nvPr/>
        </p:nvGrpSpPr>
        <p:grpSpPr>
          <a:xfrm>
            <a:off x="-12" y="-37950"/>
            <a:ext cx="1181112" cy="5219400"/>
            <a:chOff x="-12" y="-37950"/>
            <a:chExt cx="1181112" cy="5219400"/>
          </a:xfrm>
        </p:grpSpPr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050E4158-CD10-4B44-8772-5D970ABCD5D3}"/>
                </a:ext>
              </a:extLst>
            </p:cNvPr>
            <p:cNvSpPr/>
            <p:nvPr/>
          </p:nvSpPr>
          <p:spPr>
            <a:xfrm>
              <a:off x="0" y="-37950"/>
              <a:ext cx="1181100" cy="5219400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74;p15">
              <a:extLst>
                <a:ext uri="{FF2B5EF4-FFF2-40B4-BE49-F238E27FC236}">
                  <a16:creationId xmlns:a16="http://schemas.microsoft.com/office/drawing/2014/main" id="{D3C47A8A-B7B6-FF42-B82C-E538E74A541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928700" y="3071650"/>
              <a:ext cx="3038475" cy="1181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73;p15">
              <a:extLst>
                <a:ext uri="{FF2B5EF4-FFF2-40B4-BE49-F238E27FC236}">
                  <a16:creationId xmlns:a16="http://schemas.microsoft.com/office/drawing/2014/main" id="{02B27D43-3432-FC46-B694-19DF143AB2B4}"/>
                </a:ext>
              </a:extLst>
            </p:cNvPr>
            <p:cNvCxnSpPr/>
            <p:nvPr/>
          </p:nvCxnSpPr>
          <p:spPr>
            <a:xfrm>
              <a:off x="172875" y="-33453"/>
              <a:ext cx="0" cy="21870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FA03F-9335-5A22-65EA-4F01D7FB9F54}"/>
              </a:ext>
            </a:extLst>
          </p:cNvPr>
          <p:cNvSpPr/>
          <p:nvPr/>
        </p:nvSpPr>
        <p:spPr>
          <a:xfrm>
            <a:off x="6812280" y="10563"/>
            <a:ext cx="23317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sz="1000" dirty="0">
                <a:solidFill>
                  <a:schemeClr val="bg1">
                    <a:lumMod val="50000"/>
                  </a:schemeClr>
                </a:solidFill>
              </a:rPr>
              <a:t>1. Background &amp; Research objective</a:t>
            </a:r>
            <a:endParaRPr lang="ko-Kore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Signal transduction pathway | Cell signaling (article) | Khan Academy">
            <a:extLst>
              <a:ext uri="{FF2B5EF4-FFF2-40B4-BE49-F238E27FC236}">
                <a16:creationId xmlns:a16="http://schemas.microsoft.com/office/drawing/2014/main" id="{B6880548-9076-8D34-BB8C-98CA75697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330" y="664418"/>
            <a:ext cx="5195795" cy="401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E9B9BF-9DDE-436B-1017-D3FB541E3EA6}"/>
              </a:ext>
            </a:extLst>
          </p:cNvPr>
          <p:cNvSpPr/>
          <p:nvPr/>
        </p:nvSpPr>
        <p:spPr>
          <a:xfrm>
            <a:off x="1465242" y="4774168"/>
            <a:ext cx="76787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altLang="ko-Kore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https://</a:t>
            </a:r>
            <a:r>
              <a:rPr lang="en" altLang="ko-Kore-KR" sz="900" dirty="0" err="1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www.khanacademy.org</a:t>
            </a:r>
            <a:r>
              <a:rPr lang="en" altLang="ko-Kore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/science/ap-biology/cell-communication-and-cell-cycle/changes-in-signal-transduction-pathways/a/intracellular-signal-transduction</a:t>
            </a:r>
            <a:endParaRPr lang="en" altLang="ko-Kore-KR" sz="900" dirty="0">
              <a:solidFill>
                <a:schemeClr val="bg1">
                  <a:lumMod val="65000"/>
                </a:schemeClr>
              </a:solidFill>
              <a:effectLst/>
              <a:latin typeface="+mn-ea"/>
              <a:ea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8D86343-A814-825B-77F9-4C907B2D9071}"/>
              </a:ext>
            </a:extLst>
          </p:cNvPr>
          <p:cNvSpPr/>
          <p:nvPr/>
        </p:nvSpPr>
        <p:spPr>
          <a:xfrm>
            <a:off x="4021701" y="1305309"/>
            <a:ext cx="731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b="1" dirty="0"/>
              <a:t>Target</a:t>
            </a:r>
            <a:endParaRPr lang="ko-Kore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10DB9D-7B4A-40A8-1620-66906D008F02}"/>
              </a:ext>
            </a:extLst>
          </p:cNvPr>
          <p:cNvSpPr/>
          <p:nvPr/>
        </p:nvSpPr>
        <p:spPr>
          <a:xfrm>
            <a:off x="4387346" y="572877"/>
            <a:ext cx="917275" cy="385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24BCFA-99A3-F802-2A4B-D0423678F0F2}"/>
              </a:ext>
            </a:extLst>
          </p:cNvPr>
          <p:cNvSpPr/>
          <p:nvPr/>
        </p:nvSpPr>
        <p:spPr>
          <a:xfrm>
            <a:off x="4021701" y="1112513"/>
            <a:ext cx="731291" cy="694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2F4E94E-C98E-3098-CD55-C7D2A403E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183" y="331311"/>
            <a:ext cx="2134790" cy="194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38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DA1EF729-0DC6-CC43-9F8E-6E173284AF32}"/>
              </a:ext>
            </a:extLst>
          </p:cNvPr>
          <p:cNvSpPr txBox="1"/>
          <p:nvPr/>
        </p:nvSpPr>
        <p:spPr>
          <a:xfrm>
            <a:off x="1212400" y="471374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1-1. Background</a:t>
            </a:r>
            <a:endParaRPr lang="en-US" altLang="ko-KR" sz="20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11AFF32-7314-5D44-A5FB-0DCF11A6272E}"/>
              </a:ext>
            </a:extLst>
          </p:cNvPr>
          <p:cNvGrpSpPr/>
          <p:nvPr/>
        </p:nvGrpSpPr>
        <p:grpSpPr>
          <a:xfrm>
            <a:off x="-12" y="-37950"/>
            <a:ext cx="1181112" cy="5219400"/>
            <a:chOff x="-12" y="-37950"/>
            <a:chExt cx="1181112" cy="5219400"/>
          </a:xfrm>
        </p:grpSpPr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050E4158-CD10-4B44-8772-5D970ABCD5D3}"/>
                </a:ext>
              </a:extLst>
            </p:cNvPr>
            <p:cNvSpPr/>
            <p:nvPr/>
          </p:nvSpPr>
          <p:spPr>
            <a:xfrm>
              <a:off x="0" y="-37950"/>
              <a:ext cx="1181100" cy="5219400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74;p15">
              <a:extLst>
                <a:ext uri="{FF2B5EF4-FFF2-40B4-BE49-F238E27FC236}">
                  <a16:creationId xmlns:a16="http://schemas.microsoft.com/office/drawing/2014/main" id="{D3C47A8A-B7B6-FF42-B82C-E538E74A541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928700" y="3071650"/>
              <a:ext cx="3038475" cy="1181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73;p15">
              <a:extLst>
                <a:ext uri="{FF2B5EF4-FFF2-40B4-BE49-F238E27FC236}">
                  <a16:creationId xmlns:a16="http://schemas.microsoft.com/office/drawing/2014/main" id="{02B27D43-3432-FC46-B694-19DF143AB2B4}"/>
                </a:ext>
              </a:extLst>
            </p:cNvPr>
            <p:cNvCxnSpPr/>
            <p:nvPr/>
          </p:nvCxnSpPr>
          <p:spPr>
            <a:xfrm>
              <a:off x="172875" y="-33453"/>
              <a:ext cx="0" cy="21870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FA03F-9335-5A22-65EA-4F01D7FB9F54}"/>
              </a:ext>
            </a:extLst>
          </p:cNvPr>
          <p:cNvSpPr/>
          <p:nvPr/>
        </p:nvSpPr>
        <p:spPr>
          <a:xfrm>
            <a:off x="6812280" y="10563"/>
            <a:ext cx="23317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sz="1000" dirty="0">
                <a:solidFill>
                  <a:schemeClr val="bg1">
                    <a:lumMod val="50000"/>
                  </a:schemeClr>
                </a:solidFill>
              </a:rPr>
              <a:t>1. Background &amp; Research objective</a:t>
            </a:r>
            <a:endParaRPr lang="ko-Kore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9889C26-FB78-3F6B-8376-E9859DABA01D}"/>
              </a:ext>
            </a:extLst>
          </p:cNvPr>
          <p:cNvCxnSpPr>
            <a:cxnSpLocks/>
          </p:cNvCxnSpPr>
          <p:nvPr/>
        </p:nvCxnSpPr>
        <p:spPr>
          <a:xfrm>
            <a:off x="1290224" y="963786"/>
            <a:ext cx="7766227" cy="0"/>
          </a:xfrm>
          <a:prstGeom prst="line">
            <a:avLst/>
          </a:prstGeom>
          <a:ln>
            <a:solidFill>
              <a:srgbClr val="1926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10E0F8-5F65-3739-DC7C-0B1CA9CCCED7}"/>
              </a:ext>
            </a:extLst>
          </p:cNvPr>
          <p:cNvSpPr/>
          <p:nvPr/>
        </p:nvSpPr>
        <p:spPr>
          <a:xfrm>
            <a:off x="1212400" y="963786"/>
            <a:ext cx="1058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b="1" dirty="0" err="1">
                <a:solidFill>
                  <a:schemeClr val="tx1"/>
                </a:solidFill>
              </a:rPr>
              <a:t>AlphaFold</a:t>
            </a:r>
            <a:endParaRPr lang="ko-Kore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567578-55ED-5314-C278-5B637D121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399" y="1117674"/>
            <a:ext cx="3789875" cy="97283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3665A57-9A97-04F1-670D-108EE9D3AB8E}"/>
              </a:ext>
            </a:extLst>
          </p:cNvPr>
          <p:cNvGrpSpPr/>
          <p:nvPr/>
        </p:nvGrpSpPr>
        <p:grpSpPr>
          <a:xfrm>
            <a:off x="1889398" y="2270301"/>
            <a:ext cx="6567876" cy="2783798"/>
            <a:chOff x="1889398" y="2270301"/>
            <a:chExt cx="6567876" cy="27837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0EA8027-A8EA-C658-5D05-DBFC6249B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9398" y="2270301"/>
              <a:ext cx="6567876" cy="2783798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0EF759F-42CD-972C-8A14-01D907FBA098}"/>
                </a:ext>
              </a:extLst>
            </p:cNvPr>
            <p:cNvSpPr/>
            <p:nvPr/>
          </p:nvSpPr>
          <p:spPr>
            <a:xfrm>
              <a:off x="4296578" y="2270301"/>
              <a:ext cx="1266940" cy="301449"/>
            </a:xfrm>
            <a:prstGeom prst="rect">
              <a:avLst/>
            </a:prstGeom>
            <a:solidFill>
              <a:srgbClr val="FFFF00">
                <a:alpha val="218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4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DA1EF729-0DC6-CC43-9F8E-6E173284AF32}"/>
              </a:ext>
            </a:extLst>
          </p:cNvPr>
          <p:cNvSpPr txBox="1"/>
          <p:nvPr/>
        </p:nvSpPr>
        <p:spPr>
          <a:xfrm>
            <a:off x="1212400" y="471374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1-1. Background</a:t>
            </a:r>
            <a:endParaRPr lang="en-US" altLang="ko-KR" sz="20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11AFF32-7314-5D44-A5FB-0DCF11A6272E}"/>
              </a:ext>
            </a:extLst>
          </p:cNvPr>
          <p:cNvGrpSpPr/>
          <p:nvPr/>
        </p:nvGrpSpPr>
        <p:grpSpPr>
          <a:xfrm>
            <a:off x="-12" y="-37950"/>
            <a:ext cx="1181112" cy="5219400"/>
            <a:chOff x="-12" y="-37950"/>
            <a:chExt cx="1181112" cy="5219400"/>
          </a:xfrm>
        </p:grpSpPr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050E4158-CD10-4B44-8772-5D970ABCD5D3}"/>
                </a:ext>
              </a:extLst>
            </p:cNvPr>
            <p:cNvSpPr/>
            <p:nvPr/>
          </p:nvSpPr>
          <p:spPr>
            <a:xfrm>
              <a:off x="0" y="-37950"/>
              <a:ext cx="1181100" cy="5219400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74;p15">
              <a:extLst>
                <a:ext uri="{FF2B5EF4-FFF2-40B4-BE49-F238E27FC236}">
                  <a16:creationId xmlns:a16="http://schemas.microsoft.com/office/drawing/2014/main" id="{D3C47A8A-B7B6-FF42-B82C-E538E74A541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928700" y="3071650"/>
              <a:ext cx="3038475" cy="1181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73;p15">
              <a:extLst>
                <a:ext uri="{FF2B5EF4-FFF2-40B4-BE49-F238E27FC236}">
                  <a16:creationId xmlns:a16="http://schemas.microsoft.com/office/drawing/2014/main" id="{02B27D43-3432-FC46-B694-19DF143AB2B4}"/>
                </a:ext>
              </a:extLst>
            </p:cNvPr>
            <p:cNvCxnSpPr/>
            <p:nvPr/>
          </p:nvCxnSpPr>
          <p:spPr>
            <a:xfrm>
              <a:off x="172875" y="-33453"/>
              <a:ext cx="0" cy="21870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FA03F-9335-5A22-65EA-4F01D7FB9F54}"/>
              </a:ext>
            </a:extLst>
          </p:cNvPr>
          <p:cNvSpPr/>
          <p:nvPr/>
        </p:nvSpPr>
        <p:spPr>
          <a:xfrm>
            <a:off x="6812280" y="10563"/>
            <a:ext cx="23317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sz="1000" dirty="0">
                <a:solidFill>
                  <a:schemeClr val="bg1">
                    <a:lumMod val="50000"/>
                  </a:schemeClr>
                </a:solidFill>
              </a:rPr>
              <a:t>1. Background &amp; Research objective</a:t>
            </a:r>
            <a:endParaRPr lang="ko-Kore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9889C26-FB78-3F6B-8376-E9859DABA01D}"/>
              </a:ext>
            </a:extLst>
          </p:cNvPr>
          <p:cNvCxnSpPr>
            <a:cxnSpLocks/>
          </p:cNvCxnSpPr>
          <p:nvPr/>
        </p:nvCxnSpPr>
        <p:spPr>
          <a:xfrm>
            <a:off x="1290224" y="963786"/>
            <a:ext cx="7766227" cy="0"/>
          </a:xfrm>
          <a:prstGeom prst="line">
            <a:avLst/>
          </a:prstGeom>
          <a:ln>
            <a:solidFill>
              <a:srgbClr val="1926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10E0F8-5F65-3739-DC7C-0B1CA9CCCED7}"/>
              </a:ext>
            </a:extLst>
          </p:cNvPr>
          <p:cNvSpPr/>
          <p:nvPr/>
        </p:nvSpPr>
        <p:spPr>
          <a:xfrm>
            <a:off x="1212400" y="963786"/>
            <a:ext cx="1058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b="1" dirty="0" err="1">
                <a:solidFill>
                  <a:schemeClr val="tx1"/>
                </a:solidFill>
              </a:rPr>
              <a:t>AlphaFold</a:t>
            </a:r>
            <a:endParaRPr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Google Shape;83;p16">
            <a:extLst>
              <a:ext uri="{FF2B5EF4-FFF2-40B4-BE49-F238E27FC236}">
                <a16:creationId xmlns:a16="http://schemas.microsoft.com/office/drawing/2014/main" id="{5A3674A2-7FD7-7A9D-3FD9-A27950AC5AE0}"/>
              </a:ext>
            </a:extLst>
          </p:cNvPr>
          <p:cNvSpPr txBox="1"/>
          <p:nvPr/>
        </p:nvSpPr>
        <p:spPr>
          <a:xfrm>
            <a:off x="1257173" y="1224328"/>
            <a:ext cx="7799278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AI for protein structure prediction developed by </a:t>
            </a:r>
            <a:r>
              <a:rPr lang="en-US" altLang="ko-KR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Deepmind</a:t>
            </a:r>
            <a:endParaRPr lang="en-US" altLang="ko-KR" sz="13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" name="Google Shape;83;p16">
            <a:extLst>
              <a:ext uri="{FF2B5EF4-FFF2-40B4-BE49-F238E27FC236}">
                <a16:creationId xmlns:a16="http://schemas.microsoft.com/office/drawing/2014/main" id="{E5624A95-FD10-580E-5EED-ED455050D8C0}"/>
              </a:ext>
            </a:extLst>
          </p:cNvPr>
          <p:cNvSpPr txBox="1"/>
          <p:nvPr/>
        </p:nvSpPr>
        <p:spPr>
          <a:xfrm>
            <a:off x="1257173" y="1530822"/>
            <a:ext cx="779927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Inputs to the network are the primary sequence, sequences from evolutionarily related proteins in the form of a MSA and 3D atom coordinates of a small number of homologous structures (templates) where available.</a:t>
            </a:r>
            <a:endParaRPr lang="en-US" altLang="ko-KR" sz="13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248365C-4D0C-A7C9-C924-9E37638EB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3" r="17603"/>
          <a:stretch/>
        </p:blipFill>
        <p:spPr bwMode="auto">
          <a:xfrm>
            <a:off x="1290224" y="2262688"/>
            <a:ext cx="3470314" cy="279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RIC NEWS">
            <a:extLst>
              <a:ext uri="{FF2B5EF4-FFF2-40B4-BE49-F238E27FC236}">
                <a16:creationId xmlns:a16="http://schemas.microsoft.com/office/drawing/2014/main" id="{FC492650-FB63-F451-221F-2A854E6A5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662" y="2301243"/>
            <a:ext cx="4110948" cy="263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493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DA1EF729-0DC6-CC43-9F8E-6E173284AF32}"/>
              </a:ext>
            </a:extLst>
          </p:cNvPr>
          <p:cNvSpPr txBox="1"/>
          <p:nvPr/>
        </p:nvSpPr>
        <p:spPr>
          <a:xfrm>
            <a:off x="1212400" y="471374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1-1. Background</a:t>
            </a:r>
            <a:endParaRPr lang="en-US" altLang="ko-KR" sz="20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11AFF32-7314-5D44-A5FB-0DCF11A6272E}"/>
              </a:ext>
            </a:extLst>
          </p:cNvPr>
          <p:cNvGrpSpPr/>
          <p:nvPr/>
        </p:nvGrpSpPr>
        <p:grpSpPr>
          <a:xfrm>
            <a:off x="-12" y="-37950"/>
            <a:ext cx="1181112" cy="5219400"/>
            <a:chOff x="-12" y="-37950"/>
            <a:chExt cx="1181112" cy="5219400"/>
          </a:xfrm>
        </p:grpSpPr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050E4158-CD10-4B44-8772-5D970ABCD5D3}"/>
                </a:ext>
              </a:extLst>
            </p:cNvPr>
            <p:cNvSpPr/>
            <p:nvPr/>
          </p:nvSpPr>
          <p:spPr>
            <a:xfrm>
              <a:off x="0" y="-37950"/>
              <a:ext cx="1181100" cy="5219400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74;p15">
              <a:extLst>
                <a:ext uri="{FF2B5EF4-FFF2-40B4-BE49-F238E27FC236}">
                  <a16:creationId xmlns:a16="http://schemas.microsoft.com/office/drawing/2014/main" id="{D3C47A8A-B7B6-FF42-B82C-E538E74A541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928700" y="3071650"/>
              <a:ext cx="3038475" cy="1181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73;p15">
              <a:extLst>
                <a:ext uri="{FF2B5EF4-FFF2-40B4-BE49-F238E27FC236}">
                  <a16:creationId xmlns:a16="http://schemas.microsoft.com/office/drawing/2014/main" id="{02B27D43-3432-FC46-B694-19DF143AB2B4}"/>
                </a:ext>
              </a:extLst>
            </p:cNvPr>
            <p:cNvCxnSpPr/>
            <p:nvPr/>
          </p:nvCxnSpPr>
          <p:spPr>
            <a:xfrm>
              <a:off x="172875" y="-33453"/>
              <a:ext cx="0" cy="21870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FA03F-9335-5A22-65EA-4F01D7FB9F54}"/>
              </a:ext>
            </a:extLst>
          </p:cNvPr>
          <p:cNvSpPr/>
          <p:nvPr/>
        </p:nvSpPr>
        <p:spPr>
          <a:xfrm>
            <a:off x="6812280" y="10563"/>
            <a:ext cx="23317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sz="1000" dirty="0">
                <a:solidFill>
                  <a:schemeClr val="bg1">
                    <a:lumMod val="50000"/>
                  </a:schemeClr>
                </a:solidFill>
              </a:rPr>
              <a:t>1. Background &amp; Research objective</a:t>
            </a:r>
            <a:endParaRPr lang="ko-Kore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9889C26-FB78-3F6B-8376-E9859DABA01D}"/>
              </a:ext>
            </a:extLst>
          </p:cNvPr>
          <p:cNvCxnSpPr>
            <a:cxnSpLocks/>
          </p:cNvCxnSpPr>
          <p:nvPr/>
        </p:nvCxnSpPr>
        <p:spPr>
          <a:xfrm>
            <a:off x="1290224" y="963786"/>
            <a:ext cx="7766227" cy="0"/>
          </a:xfrm>
          <a:prstGeom prst="line">
            <a:avLst/>
          </a:prstGeom>
          <a:ln>
            <a:solidFill>
              <a:srgbClr val="1926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10E0F8-5F65-3739-DC7C-0B1CA9CCCED7}"/>
              </a:ext>
            </a:extLst>
          </p:cNvPr>
          <p:cNvSpPr/>
          <p:nvPr/>
        </p:nvSpPr>
        <p:spPr>
          <a:xfrm>
            <a:off x="1212400" y="963786"/>
            <a:ext cx="1058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b="1" dirty="0" err="1">
                <a:solidFill>
                  <a:schemeClr val="tx1"/>
                </a:solidFill>
              </a:rPr>
              <a:t>AlphaFold</a:t>
            </a:r>
            <a:endParaRPr lang="ko-Kore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822997-413A-D4BB-296D-97D9743CC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1670787"/>
            <a:ext cx="7845310" cy="273594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489EF2-C97E-097E-C622-45A1F65B3AFD}"/>
              </a:ext>
            </a:extLst>
          </p:cNvPr>
          <p:cNvSpPr/>
          <p:nvPr/>
        </p:nvSpPr>
        <p:spPr>
          <a:xfrm>
            <a:off x="1344722" y="4902105"/>
            <a:ext cx="77992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altLang="ko-Kore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Jumper, John, et al. "Highly accurate protein structure prediction with </a:t>
            </a:r>
            <a:r>
              <a:rPr lang="en" altLang="ko-Kore-KR" sz="900" dirty="0" err="1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AlphaFold</a:t>
            </a:r>
            <a:r>
              <a:rPr lang="en" altLang="ko-Kore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." Nature 596.7873 (2021): 583-589.</a:t>
            </a:r>
            <a:endParaRPr lang="en" altLang="ko-Kore-KR" sz="900" dirty="0">
              <a:solidFill>
                <a:schemeClr val="bg1">
                  <a:lumMod val="65000"/>
                </a:schemeClr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5153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DA1EF729-0DC6-CC43-9F8E-6E173284AF32}"/>
              </a:ext>
            </a:extLst>
          </p:cNvPr>
          <p:cNvSpPr txBox="1"/>
          <p:nvPr/>
        </p:nvSpPr>
        <p:spPr>
          <a:xfrm>
            <a:off x="1212400" y="471374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1-1. Background</a:t>
            </a:r>
            <a:endParaRPr lang="en-US" altLang="ko-KR" sz="20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11AFF32-7314-5D44-A5FB-0DCF11A6272E}"/>
              </a:ext>
            </a:extLst>
          </p:cNvPr>
          <p:cNvGrpSpPr/>
          <p:nvPr/>
        </p:nvGrpSpPr>
        <p:grpSpPr>
          <a:xfrm>
            <a:off x="-12" y="-37950"/>
            <a:ext cx="1181112" cy="5219400"/>
            <a:chOff x="-12" y="-37950"/>
            <a:chExt cx="1181112" cy="5219400"/>
          </a:xfrm>
        </p:grpSpPr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050E4158-CD10-4B44-8772-5D970ABCD5D3}"/>
                </a:ext>
              </a:extLst>
            </p:cNvPr>
            <p:cNvSpPr/>
            <p:nvPr/>
          </p:nvSpPr>
          <p:spPr>
            <a:xfrm>
              <a:off x="0" y="-37950"/>
              <a:ext cx="1181100" cy="5219400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74;p15">
              <a:extLst>
                <a:ext uri="{FF2B5EF4-FFF2-40B4-BE49-F238E27FC236}">
                  <a16:creationId xmlns:a16="http://schemas.microsoft.com/office/drawing/2014/main" id="{D3C47A8A-B7B6-FF42-B82C-E538E74A541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928700" y="3071650"/>
              <a:ext cx="3038475" cy="1181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73;p15">
              <a:extLst>
                <a:ext uri="{FF2B5EF4-FFF2-40B4-BE49-F238E27FC236}">
                  <a16:creationId xmlns:a16="http://schemas.microsoft.com/office/drawing/2014/main" id="{02B27D43-3432-FC46-B694-19DF143AB2B4}"/>
                </a:ext>
              </a:extLst>
            </p:cNvPr>
            <p:cNvCxnSpPr/>
            <p:nvPr/>
          </p:nvCxnSpPr>
          <p:spPr>
            <a:xfrm>
              <a:off x="172875" y="-33453"/>
              <a:ext cx="0" cy="21870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FA03F-9335-5A22-65EA-4F01D7FB9F54}"/>
              </a:ext>
            </a:extLst>
          </p:cNvPr>
          <p:cNvSpPr/>
          <p:nvPr/>
        </p:nvSpPr>
        <p:spPr>
          <a:xfrm>
            <a:off x="6812280" y="10563"/>
            <a:ext cx="23317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sz="1000" dirty="0">
                <a:solidFill>
                  <a:schemeClr val="bg1">
                    <a:lumMod val="50000"/>
                  </a:schemeClr>
                </a:solidFill>
              </a:rPr>
              <a:t>1. Background &amp; Research objective</a:t>
            </a:r>
            <a:endParaRPr lang="ko-Kore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9889C26-FB78-3F6B-8376-E9859DABA01D}"/>
              </a:ext>
            </a:extLst>
          </p:cNvPr>
          <p:cNvCxnSpPr>
            <a:cxnSpLocks/>
          </p:cNvCxnSpPr>
          <p:nvPr/>
        </p:nvCxnSpPr>
        <p:spPr>
          <a:xfrm>
            <a:off x="1290224" y="963786"/>
            <a:ext cx="7766227" cy="0"/>
          </a:xfrm>
          <a:prstGeom prst="line">
            <a:avLst/>
          </a:prstGeom>
          <a:ln>
            <a:solidFill>
              <a:srgbClr val="1926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10E0F8-5F65-3739-DC7C-0B1CA9CCCED7}"/>
              </a:ext>
            </a:extLst>
          </p:cNvPr>
          <p:cNvSpPr/>
          <p:nvPr/>
        </p:nvSpPr>
        <p:spPr>
          <a:xfrm>
            <a:off x="1212400" y="963786"/>
            <a:ext cx="21210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b="1" dirty="0">
                <a:solidFill>
                  <a:schemeClr val="tx1"/>
                </a:solidFill>
              </a:rPr>
              <a:t>Protein-ligand docking</a:t>
            </a:r>
            <a:endParaRPr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EE9CF84B-B443-FF2A-9E85-2EA426D204C9}"/>
              </a:ext>
            </a:extLst>
          </p:cNvPr>
          <p:cNvSpPr txBox="1"/>
          <p:nvPr/>
        </p:nvSpPr>
        <p:spPr>
          <a:xfrm>
            <a:off x="1257173" y="1224328"/>
            <a:ext cx="7799278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The molecular modeling technique to predict ligand–protein binding conformations</a:t>
            </a:r>
            <a:endParaRPr lang="en-US" altLang="ko-KR" sz="13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Google Shape;83;p16">
            <a:extLst>
              <a:ext uri="{FF2B5EF4-FFF2-40B4-BE49-F238E27FC236}">
                <a16:creationId xmlns:a16="http://schemas.microsoft.com/office/drawing/2014/main" id="{D91CD6A6-B691-560A-F7F6-25DCB7FA2AB3}"/>
              </a:ext>
            </a:extLst>
          </p:cNvPr>
          <p:cNvSpPr txBox="1"/>
          <p:nvPr/>
        </p:nvSpPr>
        <p:spPr>
          <a:xfrm>
            <a:off x="1257173" y="1539608"/>
            <a:ext cx="7799278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It can be used to help identify drug-like leads through virtual screening</a:t>
            </a:r>
            <a:endParaRPr lang="en-US" altLang="ko-KR" sz="13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D3BB3F-ED36-786F-47D9-333D56FF9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173" y="2467646"/>
            <a:ext cx="7713952" cy="147394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9C81C3-0CA1-D089-B40A-D9E5DCD8397F}"/>
              </a:ext>
            </a:extLst>
          </p:cNvPr>
          <p:cNvSpPr/>
          <p:nvPr/>
        </p:nvSpPr>
        <p:spPr>
          <a:xfrm>
            <a:off x="1344722" y="4902105"/>
            <a:ext cx="77992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altLang="ko-Kore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Zhang, </a:t>
            </a:r>
            <a:r>
              <a:rPr lang="en" altLang="ko-Kore-KR" sz="900" dirty="0" err="1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Wenyi</a:t>
            </a:r>
            <a:r>
              <a:rPr lang="en" altLang="ko-Kore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, et al. "</a:t>
            </a:r>
            <a:r>
              <a:rPr lang="en" altLang="ko-Kore-KR" sz="900" dirty="0" err="1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EDock</a:t>
            </a:r>
            <a:r>
              <a:rPr lang="en" altLang="ko-Kore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: blind protein–ligand docking by replica-exchange monte </a:t>
            </a:r>
            <a:r>
              <a:rPr lang="en" altLang="ko-Kore-KR" sz="900" dirty="0" err="1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carlo</a:t>
            </a:r>
            <a:r>
              <a:rPr lang="en" altLang="ko-Kore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simulation." Journal of cheminformatics 12.1 (2020): 1-17.</a:t>
            </a:r>
            <a:endParaRPr lang="en" altLang="ko-Kore-KR" sz="900" dirty="0">
              <a:solidFill>
                <a:schemeClr val="bg1">
                  <a:lumMod val="65000"/>
                </a:schemeClr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298647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666</Words>
  <Application>Microsoft Macintosh PowerPoint</Application>
  <PresentationFormat>화면 슬라이드 쇼(16:9)</PresentationFormat>
  <Paragraphs>82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Arial</vt:lpstr>
      <vt:lpstr>Roboto</vt:lpstr>
      <vt:lpstr>NanumGothic ExtraBold</vt:lpstr>
      <vt:lpstr>NanumGothic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배병현</cp:lastModifiedBy>
  <cp:revision>201</cp:revision>
  <dcterms:modified xsi:type="dcterms:W3CDTF">2022-05-23T12:04:11Z</dcterms:modified>
</cp:coreProperties>
</file>